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311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3" r:id="rId22"/>
    <p:sldId id="269" r:id="rId23"/>
    <p:sldId id="284" r:id="rId24"/>
    <p:sldId id="285" r:id="rId25"/>
    <p:sldId id="288" r:id="rId26"/>
    <p:sldId id="270" r:id="rId27"/>
    <p:sldId id="286" r:id="rId28"/>
    <p:sldId id="287" r:id="rId29"/>
    <p:sldId id="279" r:id="rId30"/>
    <p:sldId id="289" r:id="rId31"/>
    <p:sldId id="290" r:id="rId32"/>
    <p:sldId id="291" r:id="rId33"/>
    <p:sldId id="292" r:id="rId34"/>
    <p:sldId id="313" r:id="rId35"/>
    <p:sldId id="293" r:id="rId36"/>
    <p:sldId id="318" r:id="rId37"/>
    <p:sldId id="314" r:id="rId38"/>
    <p:sldId id="315" r:id="rId39"/>
    <p:sldId id="316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01F"/>
    <a:srgbClr val="AC248F"/>
    <a:srgbClr val="1DA1B3"/>
    <a:srgbClr val="BFCE02"/>
    <a:srgbClr val="12B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9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8956 w 4917"/>
                <a:gd name="T3" fmla="*/ 0 h 1000"/>
                <a:gd name="T4" fmla="*/ 9972 w 4917"/>
                <a:gd name="T5" fmla="*/ 1015 h 1000"/>
                <a:gd name="T6" fmla="*/ 8958 w 4917"/>
                <a:gd name="T7" fmla="*/ 2029 h 1000"/>
                <a:gd name="T8" fmla="*/ 0 w 4917"/>
                <a:gd name="T9" fmla="*/ 20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932B-5E9D-476E-8085-E89359873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A3C5E-B907-45F0-AEFD-22DF6D887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1566-F0B3-4E74-91E1-5756657E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4A31-751E-42A1-8256-2CCF0DD3D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FFEE-DB44-4B72-A92E-91FA86DAA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44A1-1C6D-4C73-93B8-4A887EBC8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A294-E0C8-48E7-BE79-3F899C19C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7F11-0FB1-44AE-9E0F-7B9F6E29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21D6-FC40-4972-85F0-BA9A053AB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A336-D763-4DE6-8460-31AC63298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3E8A-6929-4873-B3E9-658AA471A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736 w 7000"/>
                <a:gd name="T3" fmla="*/ 0 h 1000"/>
                <a:gd name="T4" fmla="*/ 1870 w 7000"/>
                <a:gd name="T5" fmla="*/ 134 h 1000"/>
                <a:gd name="T6" fmla="*/ 1737 w 7000"/>
                <a:gd name="T7" fmla="*/ 267 h 1000"/>
                <a:gd name="T8" fmla="*/ 0 w 7000"/>
                <a:gd name="T9" fmla="*/ 26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F0009AD-513E-44AC-A01A-9DDAA99A6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1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451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914400"/>
          </a:xfrm>
        </p:spPr>
        <p:txBody>
          <a:bodyPr/>
          <a:lstStyle/>
          <a:p>
            <a:pPr algn="ctr" eaLnBrk="1" hangingPunct="1"/>
            <a:r>
              <a:rPr lang="ru-RU" smtClean="0"/>
              <a:t>Фармакогнозия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Лекции для студентов биологического факультета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Специальности: Биология</a:t>
            </a:r>
            <a:r>
              <a:rPr lang="en-US" sz="2000" smtClean="0"/>
              <a:t> </a:t>
            </a:r>
            <a:r>
              <a:rPr lang="ru-RU" sz="2000" smtClean="0"/>
              <a:t>(Биотехнология), Микробиология, Биохимия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Лектор – Поликсенова Валентина Дмитриевна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Область </a:t>
            </a:r>
            <a:r>
              <a:rPr lang="ru-RU" sz="3800" b="1" smtClean="0"/>
              <a:t>фармакогнозии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1) выявление и картирование мест распространения ЛР, изучение их запасов и ресурсов;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2) изучение биологических особенностей, способности ЛР к отрастанию после сбора;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3) определение химического состава, тех биологически активных веществ, которые и определяют лечебные свойства растений;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4) подробное изучение диагностических признаков лекарственных растений – макроскопических, микроскопических и фитохимических;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способы разведения лекарственных растений в специализированных хозяйствах.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50825"/>
            <a:ext cx="8015287" cy="122238"/>
          </a:xfrm>
        </p:spPr>
        <p:txBody>
          <a:bodyPr/>
          <a:lstStyle/>
          <a:p>
            <a:pPr eaLnBrk="1" hangingPunct="1"/>
            <a:endParaRPr lang="ru-RU" sz="3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Фармакогнозия – это биологическая наука прикладного характера, которая </a:t>
            </a:r>
            <a:r>
              <a:rPr lang="ru-RU" b="1" smtClean="0">
                <a:solidFill>
                  <a:srgbClr val="FF0000"/>
                </a:solidFill>
              </a:rPr>
              <a:t>базируется на дву</a:t>
            </a:r>
            <a:r>
              <a:rPr lang="ru-RU" b="1" smtClean="0"/>
              <a:t>х основных теоретических фундаментальных </a:t>
            </a:r>
            <a:r>
              <a:rPr lang="ru-RU" smtClean="0"/>
              <a:t>дисциплинах – </a:t>
            </a:r>
            <a:r>
              <a:rPr lang="ru-RU" smtClean="0">
                <a:solidFill>
                  <a:srgbClr val="FF0000"/>
                </a:solidFill>
              </a:rPr>
              <a:t>ботанике</a:t>
            </a:r>
            <a:r>
              <a:rPr lang="ru-RU" smtClean="0"/>
              <a:t> и </a:t>
            </a:r>
            <a:r>
              <a:rPr lang="ru-RU" smtClean="0">
                <a:solidFill>
                  <a:srgbClr val="FF0000"/>
                </a:solidFill>
              </a:rPr>
              <a:t>органической и биологической химии.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Задачи фармакогнозии</a:t>
            </a:r>
            <a:r>
              <a:rPr lang="ru-RU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Ресурсно-товароведческое изучение ЛР </a:t>
            </a:r>
            <a:r>
              <a:rPr lang="ru-RU" sz="1800" smtClean="0"/>
              <a:t>(источники, запасы, регламенты заготовки и хранения лекарственного растительного сырья (ЛРС).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Нормирование и стандартизация ЛС (</a:t>
            </a:r>
            <a:r>
              <a:rPr lang="ru-RU" sz="1800" smtClean="0"/>
              <a:t>разработка и совершенствование методов определения подлинности, чистоты и доброкачественности сырья).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Изыскание новых лекарственных средств растительного происхождения.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/>
              <a:t>Изучение ЛР как источников фармакологически активных веществ  (ФАВ) </a:t>
            </a:r>
            <a:r>
              <a:rPr lang="ru-RU" sz="1800" smtClean="0"/>
              <a:t>(химический состав, биосинтез основных БАВ, динамика их образования в онтогенезе растения, влияние факторов внешней среды и способов возделывания на их локализацию и накопление в разных частях растения).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8015288" cy="15240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Краткая история фармакогностических исследований. </a:t>
            </a:r>
            <a:br>
              <a:rPr lang="ru-RU" sz="2000" b="1" smtClean="0"/>
            </a:br>
            <a:r>
              <a:rPr lang="ru-RU" sz="2000" b="1" smtClean="0"/>
              <a:t> Развитие европейской фармакогнозии</a:t>
            </a:r>
          </a:p>
        </p:txBody>
      </p:sp>
      <p:sp>
        <p:nvSpPr>
          <p:cNvPr id="15363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Накопление эмпирических знаний, тайна и сохранение их в семьях</a:t>
            </a:r>
          </a:p>
          <a:p>
            <a:pPr eaLnBrk="1" hangingPunct="1"/>
            <a:r>
              <a:rPr lang="ru-RU" sz="2000" smtClean="0"/>
              <a:t>Первые письменные источники – глиняные клинописные таблички ассирийцев (7-8 в. до н.э.). Однако, их сведения заимствованы у шумеров и вавилонян (18-19 в. до н.э.</a:t>
            </a:r>
            <a:r>
              <a:rPr lang="ru-RU" sz="1800" smtClean="0"/>
              <a:t>). 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828800"/>
            <a:ext cx="3048000" cy="29718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05750" cy="914400"/>
          </a:xfrm>
        </p:spPr>
        <p:txBody>
          <a:bodyPr/>
          <a:lstStyle/>
          <a:p>
            <a:pPr algn="ctr" eaLnBrk="1" hangingPunct="1"/>
            <a:r>
              <a:rPr lang="ru-RU" smtClean="0"/>
              <a:t>Египет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Первое подобие </a:t>
            </a:r>
            <a:r>
              <a:rPr lang="ru-RU" sz="2000" smtClean="0">
                <a:solidFill>
                  <a:srgbClr val="FF0000"/>
                </a:solidFill>
              </a:rPr>
              <a:t>фармакопеи</a:t>
            </a:r>
            <a:r>
              <a:rPr lang="ru-RU" sz="2000" smtClean="0"/>
              <a:t> создано  египтянами около 4 тыс. лет назад  -  более 80 растений, их описание и применение в медицине. 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81200"/>
            <a:ext cx="32004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Древняя Греция: бог, ведавший лекарствами и лекарственными травами – Асклепий (Эскулап)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3048000" cy="3505200"/>
          </a:xfrm>
          <a:noFill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828800"/>
            <a:ext cx="1981200" cy="36576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15288" cy="76200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Гиппократ 4-5 в. до н.э</a:t>
            </a:r>
            <a:r>
              <a:rPr lang="ru-RU" sz="2000" smtClean="0"/>
              <a:t>  		 </a:t>
            </a:r>
            <a:r>
              <a:rPr lang="ru-RU" sz="2000" b="1" i="1" smtClean="0"/>
              <a:t>Теофраст</a:t>
            </a:r>
            <a:r>
              <a:rPr lang="ru-RU" sz="2000" smtClean="0"/>
              <a:t>  3-4 в. до н.э.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«отец» европейской медицины 		«отец» ботаники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905000"/>
            <a:ext cx="2667000" cy="3505200"/>
          </a:xfrm>
          <a:noFill/>
        </p:spPr>
      </p:pic>
      <p:pic>
        <p:nvPicPr>
          <p:cNvPr id="184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905000"/>
            <a:ext cx="2743200" cy="3505200"/>
          </a:xfrm>
          <a:noFill/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85800" y="5334000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«Медицина есть искусство подражать целебному воздействию природы».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015288" cy="460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/>
              <a:t>Диоскорид,</a:t>
            </a:r>
            <a:r>
              <a:rPr lang="ru-RU" sz="2000" dirty="0" smtClean="0"/>
              <a:t> </a:t>
            </a:r>
            <a:r>
              <a:rPr lang="en-US" sz="2000" dirty="0" smtClean="0"/>
              <a:t>I</a:t>
            </a:r>
            <a:r>
              <a:rPr lang="ru-RU" sz="2000" dirty="0" smtClean="0"/>
              <a:t> в.н.э.	 		</a:t>
            </a:r>
            <a:r>
              <a:rPr lang="en-US" sz="2000" b="1" i="1" dirty="0" err="1" smtClean="0">
                <a:solidFill>
                  <a:schemeClr val="tx2">
                    <a:satMod val="130000"/>
                  </a:schemeClr>
                </a:solidFill>
              </a:rPr>
              <a:t>Materia</a:t>
            </a:r>
            <a:r>
              <a:rPr lang="en-US" sz="2000" b="1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satMod val="130000"/>
                  </a:schemeClr>
                </a:solidFill>
              </a:rPr>
              <a:t>medica</a:t>
            </a:r>
            <a:r>
              <a:rPr lang="en-US" sz="20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0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/>
              <a:t> «отец» </a:t>
            </a:r>
            <a:br>
              <a:rPr lang="ru-RU" sz="2400" dirty="0" smtClean="0"/>
            </a:br>
            <a:r>
              <a:rPr lang="ru-RU" sz="2400" dirty="0" smtClean="0"/>
              <a:t>европейской фармакогнозии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905000"/>
            <a:ext cx="2895600" cy="3810000"/>
          </a:xfrm>
          <a:noFill/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286000"/>
            <a:ext cx="3505200" cy="25908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</a:rPr>
              <a:t>Римская империя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b="1" i="1" smtClean="0"/>
              <a:t>Плиний старший</a:t>
            </a:r>
            <a:r>
              <a:rPr lang="ru-RU" sz="2400" smtClean="0"/>
              <a:t> (</a:t>
            </a:r>
            <a:r>
              <a:rPr lang="en-US" sz="2400" smtClean="0"/>
              <a:t>I</a:t>
            </a:r>
            <a:r>
              <a:rPr lang="ru-RU" sz="2400" smtClean="0"/>
              <a:t>в.н.э.) составил многотомную энциклопедию по естественным наукам, из которых </a:t>
            </a:r>
            <a:r>
              <a:rPr lang="ru-RU" sz="2400" smtClean="0">
                <a:solidFill>
                  <a:srgbClr val="FF0000"/>
                </a:solidFill>
              </a:rPr>
              <a:t>12 томов </a:t>
            </a:r>
            <a:r>
              <a:rPr lang="ru-RU" sz="2400" smtClean="0"/>
              <a:t>было посвящено лекарственным растениям.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981200"/>
            <a:ext cx="2514600" cy="33528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Клавдий Гален</a:t>
            </a:r>
            <a:r>
              <a:rPr lang="ru-RU" sz="2800" b="1" smtClean="0"/>
              <a:t> (</a:t>
            </a:r>
            <a:r>
              <a:rPr lang="ru-RU" sz="2800" smtClean="0"/>
              <a:t>131-201 г.г.)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Ввел во врачебную практику отвары и настойки из трав, т.е. сложные экстракционные препараты, которые получили название </a:t>
            </a:r>
            <a:r>
              <a:rPr lang="ru-RU" sz="2400" b="1" u="sng" smtClean="0"/>
              <a:t>галеновых препаратов</a:t>
            </a:r>
            <a:r>
              <a:rPr lang="ru-RU" sz="2400" smtClean="0"/>
              <a:t>, ввел понятие о полезных и балластных веществах. </a:t>
            </a:r>
          </a:p>
          <a:p>
            <a:pPr eaLnBrk="1" hangingPunct="1"/>
            <a:endParaRPr lang="ru-RU" smtClean="0"/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057400"/>
            <a:ext cx="28956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mtClean="0"/>
              <a:t>ЛИТЕРАТУРА</a:t>
            </a:r>
            <a:r>
              <a:rPr lang="ru-RU" sz="1800" b="1" smtClean="0"/>
              <a:t> </a:t>
            </a:r>
            <a:endParaRPr lang="ru-RU" sz="1800" smtClean="0"/>
          </a:p>
          <a:p>
            <a:r>
              <a:rPr lang="ru-RU" sz="1800" b="1" smtClean="0"/>
              <a:t>Основная</a:t>
            </a:r>
          </a:p>
          <a:p>
            <a:r>
              <a:rPr lang="ru-RU" sz="1800" i="1" smtClean="0"/>
              <a:t>Карпук В.В. </a:t>
            </a:r>
            <a:r>
              <a:rPr lang="ru-RU" sz="1800" b="1" smtClean="0"/>
              <a:t>Фармакогнозия. Минск, 2010.</a:t>
            </a:r>
            <a:endParaRPr lang="ru-RU" sz="1800" smtClean="0"/>
          </a:p>
          <a:p>
            <a:r>
              <a:rPr lang="ru-RU" sz="1800" i="1" smtClean="0"/>
              <a:t>Муравьева Д.А</a:t>
            </a:r>
            <a:r>
              <a:rPr lang="ru-RU" sz="1800" smtClean="0"/>
              <a:t>. Фармакогнозия. М.: Медицина, 1991. </a:t>
            </a:r>
          </a:p>
          <a:p>
            <a:r>
              <a:rPr lang="ru-RU" sz="1800" smtClean="0"/>
              <a:t>Муравьева Д.А., Самылина И.А., Яковлев Г.П., 2007.</a:t>
            </a:r>
          </a:p>
          <a:p>
            <a:r>
              <a:rPr lang="ru-RU" sz="1800" i="1" smtClean="0"/>
              <a:t>Коноплева М.М.</a:t>
            </a:r>
            <a:r>
              <a:rPr lang="ru-RU" sz="1800" smtClean="0"/>
              <a:t> Фармакогнозия: природные биологически активные вещества. Витебск, 2002.</a:t>
            </a:r>
          </a:p>
          <a:p>
            <a:r>
              <a:rPr lang="ru-RU" sz="1800" i="1" smtClean="0"/>
              <a:t>Долгова А.А., Ладыгина Е.Я.</a:t>
            </a:r>
            <a:r>
              <a:rPr lang="ru-RU" sz="1800" smtClean="0"/>
              <a:t> Руководство к практическим занятиям по фармакогнозии. М.: Медицина, 1977.</a:t>
            </a:r>
          </a:p>
          <a:p>
            <a:r>
              <a:rPr lang="ru-RU" sz="1800" i="1" smtClean="0"/>
              <a:t>Сенчило В.И</a:t>
            </a:r>
            <a:r>
              <a:rPr lang="ru-RU" sz="1800" smtClean="0"/>
              <a:t>., </a:t>
            </a:r>
            <a:r>
              <a:rPr lang="ru-RU" sz="1800" i="1" smtClean="0"/>
              <a:t>Сенчило Ю.В</a:t>
            </a:r>
            <a:r>
              <a:rPr lang="ru-RU" sz="1800" smtClean="0"/>
              <a:t>. Лекарственные растения Беларуси. Мн.: БГУ, 2004. </a:t>
            </a:r>
          </a:p>
          <a:p>
            <a:r>
              <a:rPr lang="ru-RU" sz="1800" smtClean="0"/>
              <a:t>Государственная фармакопея СССР. 1990. XI изд., вып.2.</a:t>
            </a:r>
          </a:p>
          <a:p>
            <a:r>
              <a:rPr lang="ru-RU" sz="1800" smtClean="0"/>
              <a:t>Растения для нас / Под ред. Г.П. Яковлева и К.Ф. Блиновой. СПб.: Учебная книга, 1996.</a:t>
            </a:r>
          </a:p>
          <a:p>
            <a:r>
              <a:rPr lang="ru-RU" sz="18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Арабские страны</a:t>
            </a:r>
            <a:br>
              <a:rPr lang="ru-RU" sz="2800" smtClean="0"/>
            </a:br>
            <a:r>
              <a:rPr lang="ru-RU" sz="2800" b="1" i="1" smtClean="0"/>
              <a:t> Абу Али Ибн Сина</a:t>
            </a:r>
            <a:r>
              <a:rPr lang="ru-RU" sz="2800" smtClean="0"/>
              <a:t>, или </a:t>
            </a:r>
            <a:r>
              <a:rPr lang="ru-RU" sz="2800" b="1" i="1" smtClean="0"/>
              <a:t>Авиценна</a:t>
            </a:r>
            <a:r>
              <a:rPr lang="ru-RU" sz="3200" smtClean="0"/>
              <a:t> </a:t>
            </a:r>
            <a:endParaRPr lang="ru-RU" sz="28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Таджик из Бухары,</a:t>
            </a:r>
          </a:p>
          <a:p>
            <a:pPr eaLnBrk="1" hangingPunct="1"/>
            <a:r>
              <a:rPr lang="ru-RU" sz="2000" smtClean="0"/>
              <a:t> 980-1037 г.г.,</a:t>
            </a:r>
            <a:r>
              <a:rPr lang="en-US" sz="2000" smtClean="0"/>
              <a:t> </a:t>
            </a:r>
            <a:r>
              <a:rPr lang="ru-RU" sz="2000" smtClean="0"/>
              <a:t>Х-Х</a:t>
            </a:r>
            <a:r>
              <a:rPr lang="en-US" sz="2000" smtClean="0"/>
              <a:t>I</a:t>
            </a:r>
            <a:r>
              <a:rPr lang="ru-RU" sz="2000" smtClean="0"/>
              <a:t>в. </a:t>
            </a:r>
          </a:p>
          <a:p>
            <a:pPr eaLnBrk="1" hangingPunct="1"/>
            <a:r>
              <a:rPr lang="ru-RU" sz="2000" smtClean="0"/>
              <a:t>В книге «Канон врачебной науки» описал около 900 лекарственных средств и способов их употребления.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05000"/>
            <a:ext cx="2971800" cy="3429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Абу Райхан Беруни</a:t>
            </a:r>
            <a:br>
              <a:rPr lang="ru-RU" sz="2800" b="1" i="1" smtClean="0"/>
            </a:br>
            <a:r>
              <a:rPr lang="ru-RU" sz="2400" smtClean="0"/>
              <a:t> 973-1048 г.г., Х-Х</a:t>
            </a:r>
            <a:r>
              <a:rPr lang="en-US" sz="2400" smtClean="0"/>
              <a:t>I</a:t>
            </a:r>
            <a:r>
              <a:rPr lang="ru-RU" sz="2400" smtClean="0"/>
              <a:t>в.).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Узбек из Хорезма</a:t>
            </a:r>
          </a:p>
          <a:p>
            <a:pPr eaLnBrk="1" hangingPunct="1"/>
            <a:r>
              <a:rPr lang="ru-RU" sz="2400" smtClean="0"/>
              <a:t>Автор книги </a:t>
            </a:r>
            <a:r>
              <a:rPr lang="ru-RU" sz="2400" b="1" smtClean="0"/>
              <a:t>«Фармакогнозия в медицине»,</a:t>
            </a:r>
            <a:r>
              <a:rPr lang="ru-RU" sz="2400" smtClean="0"/>
              <a:t> в которой описывается около 750 видов ЛР, есть их рисунки и </a:t>
            </a:r>
            <a:r>
              <a:rPr lang="ru-RU" sz="2400" b="1" u="sng" smtClean="0">
                <a:solidFill>
                  <a:srgbClr val="FF0000"/>
                </a:solidFill>
              </a:rPr>
              <a:t>отличительные признаки</a:t>
            </a:r>
            <a:r>
              <a:rPr lang="ru-RU" sz="2400" b="1" smtClean="0">
                <a:solidFill>
                  <a:srgbClr val="FF0000"/>
                </a:solidFill>
              </a:rPr>
              <a:t>, </a:t>
            </a:r>
            <a:r>
              <a:rPr lang="ru-RU" sz="2400" smtClean="0"/>
              <a:t>которые указывают на его чистоту и доброкачественность.</a:t>
            </a:r>
          </a:p>
          <a:p>
            <a:pPr eaLnBrk="1" hangingPunct="1"/>
            <a:r>
              <a:rPr lang="ru-RU" sz="2400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276600" cy="2667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204788"/>
          </a:xfrm>
        </p:spPr>
        <p:txBody>
          <a:bodyPr/>
          <a:lstStyle/>
          <a:p>
            <a:pPr eaLnBrk="1" hangingPunct="1"/>
            <a:endParaRPr lang="ru-RU" sz="3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Европейская официальная медицина </a:t>
            </a:r>
            <a:r>
              <a:rPr lang="ru-RU" smtClean="0">
                <a:solidFill>
                  <a:srgbClr val="FF0000"/>
                </a:solidFill>
              </a:rPr>
              <a:t>основана прежде всего на традициях древних культур </a:t>
            </a:r>
            <a:r>
              <a:rPr lang="ru-RU" smtClean="0"/>
              <a:t>– Египта, Вавилона и Ассирии, поэтому в старинных медицинских книгах нет сведений народной медицины самих европейских стран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Франция			 Парацельс</a:t>
            </a:r>
            <a:br>
              <a:rPr lang="ru-RU" sz="3200" b="1" smtClean="0"/>
            </a:br>
            <a:r>
              <a:rPr lang="ru-RU" sz="3200" b="1" smtClean="0"/>
              <a:t> 15-16 вв.  			</a:t>
            </a:r>
            <a:r>
              <a:rPr lang="ru-RU" sz="2800" b="1" smtClean="0"/>
              <a:t>(1493-1541)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Ятрохимия</a:t>
            </a:r>
            <a:r>
              <a:rPr lang="ru-RU" sz="2400" smtClean="0"/>
              <a:t> –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наука о ядах (предшественница современной фармацевтической химии, фитохимии).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981200"/>
            <a:ext cx="2762250" cy="35052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Швеция			К. Шееле. 18 в.</a:t>
            </a:r>
            <a:endParaRPr lang="ru-RU" sz="28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Шведский аптекарь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400" b="1" i="1" smtClean="0"/>
              <a:t>Карл</a:t>
            </a:r>
            <a:r>
              <a:rPr lang="ru-RU" sz="2400" b="1" smtClean="0"/>
              <a:t> </a:t>
            </a:r>
            <a:r>
              <a:rPr lang="ru-RU" sz="2400" b="1" i="1" smtClean="0"/>
              <a:t>Шееле</a:t>
            </a:r>
            <a:r>
              <a:rPr lang="ru-RU" sz="2400" smtClean="0"/>
              <a:t> разработал первые методы химического анализа растений. Они стали основными в фармакогнозии.</a:t>
            </a:r>
          </a:p>
          <a:p>
            <a:pPr eaLnBrk="1" hangingPunct="1"/>
            <a:endParaRPr lang="ru-RU" smtClean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828800"/>
            <a:ext cx="2514600" cy="32766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0000"/>
                </a:solidFill>
              </a:rPr>
              <a:t>К середине 19 в. </a:t>
            </a:r>
            <a:r>
              <a:rPr lang="ru-RU" sz="2400" smtClean="0"/>
              <a:t>в Европу в связи с развитием новых транспортных средств, стало поступать огромное количество иноземного сырья, часто в измельченном виде. Встала </a:t>
            </a:r>
            <a:r>
              <a:rPr lang="ru-RU" sz="2400" smtClean="0">
                <a:solidFill>
                  <a:srgbClr val="FF0000"/>
                </a:solidFill>
              </a:rPr>
              <a:t>проблема диагностики </a:t>
            </a:r>
            <a:r>
              <a:rPr lang="ru-RU" sz="2400" smtClean="0"/>
              <a:t>подлинности и качества сырья.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Составлены первые учебники по фармакогнозии. Их авторы швейцарец </a:t>
            </a:r>
            <a:r>
              <a:rPr lang="ru-RU" sz="2400" b="1" i="1" smtClean="0"/>
              <a:t>Александр Чирх</a:t>
            </a:r>
            <a:r>
              <a:rPr lang="ru-RU" sz="2400" smtClean="0"/>
              <a:t> (1856) и русский ботаник </a:t>
            </a:r>
            <a:r>
              <a:rPr lang="ru-RU" sz="2400" b="1" i="1" smtClean="0"/>
              <a:t>В. Тихомиров</a:t>
            </a:r>
            <a:r>
              <a:rPr lang="ru-RU" sz="2400" smtClean="0"/>
              <a:t> (1939).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8015288" cy="12954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Александр Чирх (1856 — 1939) </a:t>
            </a:r>
            <a:br>
              <a:rPr lang="ru-RU" sz="2800" b="1" smtClean="0"/>
            </a:br>
            <a:r>
              <a:rPr lang="ru-RU" sz="2400" b="1" smtClean="0"/>
              <a:t> профессор фармакогнозии в Берне, Швейцария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2867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eaLnBrk="1" hangingPunct="1"/>
            <a:r>
              <a:rPr lang="ru-RU" sz="2000" smtClean="0"/>
              <a:t>Основатель </a:t>
            </a:r>
            <a:r>
              <a:rPr lang="ru-RU" sz="2000" b="1" smtClean="0"/>
              <a:t>фармацевтической химии </a:t>
            </a:r>
          </a:p>
          <a:p>
            <a:pPr algn="just" eaLnBrk="1" hangingPunct="1"/>
            <a:r>
              <a:rPr lang="ru-RU" sz="2000" smtClean="0"/>
              <a:t>«Когда медицина основательно испортит себе желудок, применяя лекарства химического синтеза, она возвратится к древнейшим лечебным средствам человечества -- лекарственным растениям и снадобьям».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4488" y="2057400"/>
            <a:ext cx="2957512" cy="40386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/>
              <a:t>Тихомиров Владимир Андреевич</a:t>
            </a:r>
            <a:br>
              <a:rPr lang="ru-RU" sz="2000" b="1" smtClean="0"/>
            </a:br>
            <a:r>
              <a:rPr lang="ru-RU" sz="2000" b="1" smtClean="0"/>
              <a:t> профессор Московского университета (1841 - 1915)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 Автор первых учебников «Руководство к изучению фармакогнозии»</a:t>
            </a:r>
          </a:p>
          <a:p>
            <a:pPr eaLnBrk="1" hangingPunct="1"/>
            <a:r>
              <a:rPr lang="ru-RU" sz="2000" smtClean="0"/>
              <a:t> (2 т. 1888 - 90) и </a:t>
            </a:r>
          </a:p>
          <a:p>
            <a:pPr eaLnBrk="1" hangingPunct="1"/>
            <a:r>
              <a:rPr lang="ru-RU" sz="2000" smtClean="0"/>
              <a:t>«Учебник фармакогнозии»</a:t>
            </a:r>
          </a:p>
          <a:p>
            <a:pPr eaLnBrk="1" hangingPunct="1"/>
            <a:r>
              <a:rPr lang="ru-RU" sz="2000" smtClean="0"/>
              <a:t> (2 т., 1900). </a:t>
            </a:r>
          </a:p>
          <a:p>
            <a:pPr eaLnBrk="1" hangingPunct="1"/>
            <a:r>
              <a:rPr lang="ru-RU" sz="2000" smtClean="0"/>
              <a:t>Ботаническая часть этих работ является классическим трудом в русской специальной литературе и дает автору право быть причисленным к выдающимся фармакогностам.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209800"/>
            <a:ext cx="2209800" cy="28956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складывалась современная европейская фармакогнозия – учение о лекарственных растениях. Это </a:t>
            </a:r>
            <a:r>
              <a:rPr lang="ru-RU" smtClean="0">
                <a:solidFill>
                  <a:srgbClr val="FF0000"/>
                </a:solidFill>
              </a:rPr>
              <a:t>одна из древнейших прикладных наук человечества</a:t>
            </a:r>
            <a:r>
              <a:rPr lang="ru-RU" smtClean="0"/>
              <a:t>, у которой письменная история насчитывает около 6 тыс. лет – возраст, которым может  гордиться далеко не каждая наука.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Индийская медицина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Чарака (</a:t>
            </a: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 в. до н.э.), Сушрута,</a:t>
            </a: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Вагбата (</a:t>
            </a: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VII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VIII 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в. н.э.) , </a:t>
            </a:r>
            <a:b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</a:rPr>
              <a:t>  Аюр-Веды 	1000 видов растений</a:t>
            </a:r>
            <a:endParaRPr lang="ru-RU" sz="2000" b="1" dirty="0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8988" y="1600200"/>
            <a:ext cx="3527425" cy="4419600"/>
          </a:xfrm>
          <a:noFill/>
        </p:spPr>
      </p:pic>
      <p:sp>
        <p:nvSpPr>
          <p:cNvPr id="31748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Растения индийской медицины – чилибуха («рвотный орех» - тонизирующее), раувольфия (гипотензивное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smtClean="0"/>
              <a:t>Дополнительная</a:t>
            </a:r>
            <a:endParaRPr lang="en-US" sz="1800" b="1" smtClean="0"/>
          </a:p>
          <a:p>
            <a:r>
              <a:rPr lang="ru-RU" sz="1800" smtClean="0"/>
              <a:t>Ботанико-фармакогностический словарь. М.: Высш. шк., 1990.</a:t>
            </a:r>
          </a:p>
          <a:p>
            <a:r>
              <a:rPr lang="ru-RU" sz="1800" smtClean="0"/>
              <a:t>Энциклопедический словарь лекарственных растений и продуктов животного происхождения: Учеб. пособие / Под ред. Г.П. Яковлева и К.Ф. Блиновой. СПб.: Специальная литература, 1999.</a:t>
            </a:r>
          </a:p>
          <a:p>
            <a:r>
              <a:rPr lang="ru-RU" sz="1800" i="1" smtClean="0"/>
              <a:t>Кузнецова М.А.</a:t>
            </a:r>
            <a:r>
              <a:rPr lang="ru-RU" sz="1800" smtClean="0"/>
              <a:t> Лекарственное растительное сырье и препараты. М.: Высш. шк., 1987.</a:t>
            </a:r>
          </a:p>
          <a:p>
            <a:r>
              <a:rPr lang="ru-RU" sz="1800" smtClean="0"/>
              <a:t>Лекарственные растения и их применение. Мн.: Наука и техника, 1978.</a:t>
            </a:r>
          </a:p>
          <a:p>
            <a:r>
              <a:rPr lang="ru-RU" sz="1800" i="1" smtClean="0"/>
              <a:t>Гаммерман А.Ф., Кадаев Г.Н., Яценко-Хмелевский А.А. </a:t>
            </a:r>
            <a:r>
              <a:rPr lang="ru-RU" sz="1800" smtClean="0"/>
              <a:t>Лекарственные растения (растения-целители). М.: Высш. шк., 1983.</a:t>
            </a:r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/>
              <a:t>Китайская медицина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Бень Цао </a:t>
            </a:r>
            <a:r>
              <a:rPr lang="ru-RU" sz="2000" smtClean="0"/>
              <a:t>– Книга о травах (3216 г. до н. э., император Шэн Нун)</a:t>
            </a:r>
          </a:p>
          <a:p>
            <a:pPr eaLnBrk="1" hangingPunct="1"/>
            <a:r>
              <a:rPr lang="ru-RU" sz="2000" smtClean="0"/>
              <a:t>900 видов ЛР и способы их применения.</a:t>
            </a:r>
          </a:p>
          <a:p>
            <a:pPr eaLnBrk="1" hangingPunct="1"/>
            <a:r>
              <a:rPr lang="ru-RU" sz="2000" smtClean="0"/>
              <a:t>В целом китайская медицина использовала более 1500 растений. Наиболее часто применяли солодку, примулу, женьшень, лимонник китайский, шлемник, лук, чеснок, спаржу, астрагал, корицу, имбирь, кожуру мандарина, кизил.</a:t>
            </a: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81200"/>
            <a:ext cx="2895600" cy="35814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/>
              <a:t>Применение лекарственных растений на Руси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Лечили травами волхвы, ведуны и знахари.</a:t>
            </a:r>
          </a:p>
          <a:p>
            <a:pPr eaLnBrk="1" hangingPunct="1"/>
            <a:r>
              <a:rPr lang="en-US" sz="2000" smtClean="0"/>
              <a:t>X</a:t>
            </a:r>
            <a:r>
              <a:rPr lang="ru-RU" sz="2000" smtClean="0"/>
              <a:t> в. – принятие христианства. Греко-византийское влияние.</a:t>
            </a:r>
          </a:p>
          <a:p>
            <a:pPr eaLnBrk="1" hangingPunct="1"/>
            <a:r>
              <a:rPr lang="ru-RU" sz="2000" smtClean="0"/>
              <a:t> </a:t>
            </a:r>
            <a:r>
              <a:rPr lang="ru-RU" sz="2000" b="1" smtClean="0"/>
              <a:t>Первый врач </a:t>
            </a:r>
            <a:r>
              <a:rPr lang="ru-RU" sz="2000" smtClean="0"/>
              <a:t>на Руси - грек </a:t>
            </a:r>
            <a:r>
              <a:rPr lang="ru-RU" sz="2000" b="1" smtClean="0"/>
              <a:t>Иоанн Смер</a:t>
            </a:r>
            <a:r>
              <a:rPr lang="ru-RU" sz="2000" smtClean="0"/>
              <a:t>, приглашенный Владимиром Мономахом.</a:t>
            </a:r>
          </a:p>
          <a:p>
            <a:pPr eaLnBrk="1" hangingPunct="1"/>
            <a:r>
              <a:rPr lang="ru-RU" sz="2000" smtClean="0"/>
              <a:t>Дочь Мономаха Зоя, автор первой русской книги о растительной косметике «Алимма» (Мазь)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«Зелейные лавки» в городах. </a:t>
            </a:r>
          </a:p>
          <a:p>
            <a:pPr eaLnBrk="1" hangingPunct="1"/>
            <a:r>
              <a:rPr lang="ru-RU" sz="2000" smtClean="0"/>
              <a:t>В 16 в. (1581 г.) при Иване </a:t>
            </a:r>
            <a:r>
              <a:rPr lang="en-US" sz="2000" smtClean="0"/>
              <a:t>IV </a:t>
            </a:r>
            <a:r>
              <a:rPr lang="ru-RU" sz="2000" smtClean="0"/>
              <a:t>в Москве открывается </a:t>
            </a:r>
            <a:r>
              <a:rPr lang="ru-RU" sz="2000" b="1" smtClean="0"/>
              <a:t>аптека</a:t>
            </a:r>
            <a:r>
              <a:rPr lang="ru-RU" sz="2000" smtClean="0"/>
              <a:t> с иноземным аптекарем англичанином </a:t>
            </a:r>
            <a:r>
              <a:rPr lang="ru-RU" sz="2000" b="1" smtClean="0"/>
              <a:t>Джеймсом Френчем</a:t>
            </a:r>
          </a:p>
          <a:p>
            <a:pPr eaLnBrk="1" hangingPunct="1"/>
            <a:r>
              <a:rPr lang="ru-RU" sz="2000" smtClean="0"/>
              <a:t>Появлеются</a:t>
            </a:r>
            <a:r>
              <a:rPr lang="ru-RU" sz="2000" b="1" smtClean="0"/>
              <a:t>  рукописные травники: </a:t>
            </a:r>
            <a:r>
              <a:rPr lang="ru-RU" sz="2000" smtClean="0"/>
              <a:t>«вертограды», или «сады здоровья»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 1620 г. в Москве был организован царем Алексеем Михайловичем специальный </a:t>
            </a:r>
            <a:r>
              <a:rPr lang="ru-RU" sz="2000" b="1" smtClean="0">
                <a:solidFill>
                  <a:srgbClr val="FF0000"/>
                </a:solidFill>
              </a:rPr>
              <a:t>«Аптекарский приказ»</a:t>
            </a:r>
            <a:r>
              <a:rPr lang="ru-RU" sz="2000" smtClean="0">
                <a:solidFill>
                  <a:srgbClr val="FF0000"/>
                </a:solidFill>
              </a:rPr>
              <a:t>, </a:t>
            </a:r>
            <a:r>
              <a:rPr lang="ru-RU" sz="2000" smtClean="0"/>
              <a:t>в ведение которого были переданы все медицинские  и аптекарские дела</a:t>
            </a:r>
            <a:r>
              <a:rPr lang="ru-RU" smtClean="0"/>
              <a:t>.</a:t>
            </a:r>
          </a:p>
          <a:p>
            <a:pPr eaLnBrk="1" hangingPunct="1"/>
            <a:r>
              <a:rPr lang="ru-RU" sz="2000" smtClean="0"/>
              <a:t>Позднее Петр </a:t>
            </a:r>
            <a:r>
              <a:rPr lang="en-US" sz="2000" smtClean="0"/>
              <a:t>I</a:t>
            </a:r>
            <a:r>
              <a:rPr lang="ru-RU" sz="2000" smtClean="0"/>
              <a:t>  по всей России (1706 г. в Москве) организовал сеть аптек и велел заложить </a:t>
            </a:r>
            <a:r>
              <a:rPr lang="ru-RU" sz="2000" b="1" smtClean="0">
                <a:solidFill>
                  <a:srgbClr val="FF0000"/>
                </a:solidFill>
              </a:rPr>
              <a:t>аптекарские огороды-сады</a:t>
            </a:r>
            <a:r>
              <a:rPr lang="ru-RU" sz="2000" b="1" smtClean="0"/>
              <a:t>, </a:t>
            </a:r>
            <a:r>
              <a:rPr lang="ru-RU" sz="2000" smtClean="0"/>
              <a:t>где разводили ЛР. </a:t>
            </a:r>
          </a:p>
          <a:p>
            <a:pPr eaLnBrk="1" hangingPunct="1"/>
            <a:r>
              <a:rPr lang="ru-RU" sz="2000" smtClean="0"/>
              <a:t>Велись заготовки дикорастущих ЛР. Все это дало возможность в 1754 г. по приказу Медицинской канцелярии </a:t>
            </a:r>
            <a:r>
              <a:rPr lang="ru-RU" sz="2000" smtClean="0">
                <a:solidFill>
                  <a:srgbClr val="FF0000"/>
                </a:solidFill>
              </a:rPr>
              <a:t>прекратить ввоз ЛР из-за границы.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Создание Академии наук </a:t>
            </a:r>
            <a:r>
              <a:rPr lang="ru-RU" sz="3600" smtClean="0"/>
              <a:t>России (1724 г.)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300" smtClean="0"/>
              <a:t>Начало планомерного изучения лекарственных ресурсов России (Западная Сибирь, Поволжье и др.).</a:t>
            </a:r>
          </a:p>
          <a:p>
            <a:pPr eaLnBrk="1" hangingPunct="1"/>
            <a:r>
              <a:rPr lang="ru-RU" sz="2300" smtClean="0"/>
              <a:t>Исследователи Сибири И.Г. Гмелин, П.С. Паллас,</a:t>
            </a:r>
            <a:r>
              <a:rPr lang="en-US" sz="2300" smtClean="0"/>
              <a:t>   </a:t>
            </a:r>
            <a:r>
              <a:rPr lang="ru-RU" sz="2300" smtClean="0"/>
              <a:t> И. И. Лепехин (создатель </a:t>
            </a:r>
            <a:r>
              <a:rPr lang="ru-RU" sz="2300" smtClean="0">
                <a:solidFill>
                  <a:srgbClr val="FF0000"/>
                </a:solidFill>
              </a:rPr>
              <a:t>Российской Фармакопеи</a:t>
            </a:r>
            <a:r>
              <a:rPr lang="ru-RU" sz="2300" smtClean="0"/>
              <a:t>).</a:t>
            </a:r>
          </a:p>
          <a:p>
            <a:pPr eaLnBrk="1" hangingPunct="1"/>
            <a:r>
              <a:rPr lang="ru-RU" sz="2300" smtClean="0"/>
              <a:t>Ботаники Максимович-Амбодик М.А., Нелюбин А.П., Трапп Ю.К., Тихомиров В.А.</a:t>
            </a:r>
          </a:p>
          <a:p>
            <a:pPr eaLnBrk="1" hangingPunct="1"/>
            <a:r>
              <a:rPr lang="ru-RU" sz="2300" smtClean="0"/>
              <a:t>Проф. Г. Драгендорф: «Лекарственные растения всех времен и народов», 1200 видов лекарственных растений. Основоположник фитохимии, «Качественный и количественный анализ ЛР»</a:t>
            </a:r>
          </a:p>
          <a:p>
            <a:pPr eaLnBrk="1" hangingPunct="1"/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19 в. – российский фармацевтический рынок занимают немецкие частные фирмы. </a:t>
            </a:r>
          </a:p>
          <a:p>
            <a:pPr eaLnBrk="1" hangingPunct="1"/>
            <a:r>
              <a:rPr lang="ru-RU" smtClean="0"/>
              <a:t>Первая мировая война с Германией (1914-1918) полностью лишила русские аптеки источников лекарственных препаратов.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/>
              <a:t>Советский период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1921г. Совнарком издал специальный декрет о сборе и культивировании ЛР. </a:t>
            </a:r>
          </a:p>
          <a:p>
            <a:pPr eaLnBrk="1" hangingPunct="1"/>
            <a:r>
              <a:rPr lang="ru-RU" smtClean="0"/>
              <a:t>В 1931 г. </a:t>
            </a:r>
            <a:r>
              <a:rPr lang="ru-RU" smtClean="0">
                <a:solidFill>
                  <a:srgbClr val="FF0000"/>
                </a:solidFill>
              </a:rPr>
              <a:t>основан ВИЛАР </a:t>
            </a:r>
            <a:r>
              <a:rPr lang="ru-RU" smtClean="0"/>
              <a:t>(Всесоюзный институт лекарственных и ароматических растений) который возглавил всестороннее изучение ЛР. 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Ученица швейцарского фармакогноста А.Чирха    </a:t>
            </a:r>
            <a:r>
              <a:rPr lang="ru-RU" sz="2400" b="1" smtClean="0">
                <a:solidFill>
                  <a:srgbClr val="FF0000"/>
                </a:solidFill>
              </a:rPr>
              <a:t>А. Ф. Гаммерман </a:t>
            </a:r>
            <a:r>
              <a:rPr lang="ru-RU" sz="2400" smtClean="0"/>
              <a:t>(1888-1978), более 40 лет заведовала кафедрой фармакогнозии в Ленинградском химико-фармацевтическом институте:  разработала классический </a:t>
            </a:r>
            <a:r>
              <a:rPr lang="ru-RU" sz="2400" smtClean="0">
                <a:solidFill>
                  <a:srgbClr val="FF0000"/>
                </a:solidFill>
              </a:rPr>
              <a:t>курс диагностики ЛРС</a:t>
            </a:r>
            <a:r>
              <a:rPr lang="ru-RU" sz="2400" smtClean="0"/>
              <a:t>, ввела в учебную программу </a:t>
            </a:r>
            <a:r>
              <a:rPr lang="ru-RU" sz="2400" smtClean="0">
                <a:solidFill>
                  <a:srgbClr val="FF0000"/>
                </a:solidFill>
              </a:rPr>
              <a:t>товароведческий и фитохимический анализ</a:t>
            </a:r>
            <a:r>
              <a:rPr lang="ru-RU" sz="2400" smtClean="0"/>
              <a:t>. Ею издан </a:t>
            </a:r>
            <a:r>
              <a:rPr lang="ru-RU" sz="2400" smtClean="0">
                <a:solidFill>
                  <a:srgbClr val="FF0000"/>
                </a:solidFill>
              </a:rPr>
              <a:t>учебник по фармакогнозии</a:t>
            </a:r>
            <a:r>
              <a:rPr lang="ru-RU" sz="2400" smtClean="0"/>
              <a:t>, который выдержал 6 изданий, </a:t>
            </a:r>
            <a:r>
              <a:rPr lang="ru-RU" sz="2400" smtClean="0">
                <a:solidFill>
                  <a:srgbClr val="FF0000"/>
                </a:solidFill>
              </a:rPr>
              <a:t>карты распространения </a:t>
            </a:r>
            <a:r>
              <a:rPr lang="ru-RU" sz="2400" smtClean="0"/>
              <a:t>важнейших ЛР, фундаментальная библиография ЛР и т.д.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762000"/>
          </a:xfrm>
        </p:spPr>
        <p:txBody>
          <a:bodyPr/>
          <a:lstStyle/>
          <a:p>
            <a:pPr algn="ctr"/>
            <a:r>
              <a:rPr lang="ru-RU" sz="3600" b="1" dirty="0" smtClean="0"/>
              <a:t>История изучения ЛР</a:t>
            </a:r>
            <a:br>
              <a:rPr lang="ru-RU" sz="3600" b="1" dirty="0" smtClean="0"/>
            </a:br>
            <a:r>
              <a:rPr lang="ru-RU" sz="3600" b="1" dirty="0" smtClean="0"/>
              <a:t> в Беларуси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r>
              <a:rPr lang="ru-RU" smtClean="0"/>
              <a:t>16 век, книга «Тайная тайных»</a:t>
            </a:r>
          </a:p>
          <a:p>
            <a:r>
              <a:rPr lang="ru-RU" smtClean="0"/>
              <a:t>Зельники (травники)</a:t>
            </a:r>
          </a:p>
          <a:p>
            <a:r>
              <a:rPr lang="ru-RU" smtClean="0"/>
              <a:t>17 век, травник Симона Сирениуса, Краковский университет</a:t>
            </a:r>
          </a:p>
          <a:p>
            <a:r>
              <a:rPr lang="ru-RU" smtClean="0"/>
              <a:t>Симеон Полоцкий о лекарственных растениях.</a:t>
            </a:r>
          </a:p>
          <a:p>
            <a:r>
              <a:rPr lang="ru-RU" smtClean="0"/>
              <a:t>В 1510 г. открыта первая аптека в Вильно. Позднее – аптечные склады в Полоцке и Могилеве.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Ж.Э. Жилибер, 18 век, Гродно</a:t>
            </a:r>
          </a:p>
        </p:txBody>
      </p:sp>
      <p:sp>
        <p:nvSpPr>
          <p:cNvPr id="40963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4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Заложил ботанический сад</a:t>
            </a:r>
          </a:p>
          <a:p>
            <a:r>
              <a:rPr lang="ru-RU" dirty="0" smtClean="0"/>
              <a:t>Изучал природу Беларуси</a:t>
            </a:r>
          </a:p>
          <a:p>
            <a:r>
              <a:rPr lang="ru-RU" dirty="0" smtClean="0"/>
              <a:t>Описал 95 видов ЛР Беларуси, их свойства и применение в быту.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17638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17638"/>
            <a:ext cx="38195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Культивирование ЛР</a:t>
            </a:r>
          </a:p>
        </p:txBody>
      </p:sp>
      <p:sp>
        <p:nvSpPr>
          <p:cNvPr id="4198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Имение Каролино Мозырского уезда</a:t>
            </a:r>
          </a:p>
          <a:p>
            <a:endParaRPr lang="ru-RU" smtClean="0"/>
          </a:p>
          <a:p>
            <a:r>
              <a:rPr lang="ru-RU" smtClean="0"/>
              <a:t>Под Могилевом в 1917г. заложено       2 коллекционных питомника, а с 1921 г. на Могилевской опытной станции начата селекционная работа: мята перечная, валериана, ревень тангутский, наперстянка пурупуровая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404813"/>
            <a:ext cx="8015287" cy="57150"/>
          </a:xfrm>
        </p:spPr>
        <p:txBody>
          <a:bodyPr/>
          <a:lstStyle/>
          <a:p>
            <a:pPr eaLnBrk="1" hangingPunct="1"/>
            <a:endParaRPr lang="ru-RU" sz="3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4400" b="1" smtClean="0"/>
              <a:t>Тема:</a:t>
            </a:r>
            <a:r>
              <a:rPr lang="ru-RU" sz="4400" smtClean="0"/>
              <a:t> </a:t>
            </a:r>
            <a:r>
              <a:rPr lang="ru-RU" sz="4400" b="1" i="1" smtClean="0"/>
              <a:t>Предмет, задачи история развития фармакогнозии</a:t>
            </a:r>
            <a:r>
              <a:rPr lang="ru-RU" sz="4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800" smtClean="0"/>
              <a:t>В 1966 г. под ред. проф. А.Ф. Гаммерман в Беларуси вышел один из первых в СССР справочник </a:t>
            </a:r>
            <a:r>
              <a:rPr lang="ru-RU" sz="2800" b="1" smtClean="0">
                <a:solidFill>
                  <a:srgbClr val="FF0000"/>
                </a:solidFill>
              </a:rPr>
              <a:t>«Лекарственные растения – дикорастущие», </a:t>
            </a:r>
            <a:r>
              <a:rPr lang="ru-RU" sz="2800" smtClean="0"/>
              <a:t>подготовленный Институтом экспериментальной ботаники и микробиологии АН БССР совместно с сотрудниками кафедры фармакогнозии и ботаники Витебского мединститута и кабинета фармакогнозии и ботаники могилевского медучилища. </a:t>
            </a:r>
            <a:r>
              <a:rPr lang="ru-RU" sz="2800" b="1" smtClean="0"/>
              <a:t>264 вида ЛР.</a:t>
            </a:r>
          </a:p>
          <a:p>
            <a:pPr algn="just"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Научная программа «</a:t>
            </a:r>
            <a:r>
              <a:rPr lang="ru-RU" sz="2800" b="1" smtClean="0"/>
              <a:t>Лекарственные растения», </a:t>
            </a:r>
            <a:r>
              <a:rPr lang="ru-RU" sz="2800" smtClean="0"/>
              <a:t>которую возглавляет Центральный ботанический сад НАН Беларуси под руководством академика профессора Решетникова В.Н.</a:t>
            </a:r>
          </a:p>
          <a:p>
            <a:pPr eaLnBrk="1" hangingPunct="1"/>
            <a:r>
              <a:rPr lang="ru-RU" sz="2800" smtClean="0"/>
              <a:t>Селекция лекарственных растений в НИИ овощеводства, ЦБС НАНБ.</a:t>
            </a:r>
          </a:p>
          <a:p>
            <a:pPr eaLnBrk="1" hangingPunct="1"/>
            <a:r>
              <a:rPr lang="ru-RU" sz="2800" smtClean="0"/>
              <a:t>Агротехника ЛР – Гродненский гос. Аграрный университет, БГСХА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94600" cy="914400"/>
          </a:xfrm>
        </p:spPr>
        <p:txBody>
          <a:bodyPr/>
          <a:lstStyle/>
          <a:p>
            <a:pPr eaLnBrk="1" hangingPunct="1"/>
            <a:r>
              <a:rPr lang="ru-RU" smtClean="0"/>
              <a:t>Что такое фармакогнозия?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Фармакогнозия </a:t>
            </a:r>
            <a:r>
              <a:rPr lang="ru-RU" smtClean="0"/>
              <a:t>(от греч. </a:t>
            </a:r>
            <a:r>
              <a:rPr lang="en-US" b="1" i="1" smtClean="0"/>
              <a:t>pharmakon</a:t>
            </a:r>
            <a:r>
              <a:rPr lang="ru-RU" smtClean="0"/>
              <a:t> – лекарство, яд и </a:t>
            </a:r>
            <a:r>
              <a:rPr lang="en-US" b="1" i="1" smtClean="0"/>
              <a:t>gnosis</a:t>
            </a:r>
            <a:r>
              <a:rPr lang="ru-RU" smtClean="0"/>
              <a:t> – знание) – это наука, которая всесторонне изучает лекарственные растения, а также лекарственное сырье преимущественно растительного происхождения как источники фармакологически активных веществ.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371600"/>
          </a:xfrm>
        </p:spPr>
        <p:txBody>
          <a:bodyPr/>
          <a:lstStyle/>
          <a:p>
            <a:pPr eaLnBrk="1" hangingPunct="1"/>
            <a:r>
              <a:rPr lang="ru-RU" sz="3200" smtClean="0"/>
              <a:t>Доля препаратов разного происхождения в каталогах лекарственных средств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890963" cy="3886200"/>
          </a:xfrm>
        </p:spPr>
        <p:txBody>
          <a:bodyPr/>
          <a:lstStyle/>
          <a:p>
            <a:pPr eaLnBrk="1" hangingPunct="1"/>
            <a:r>
              <a:rPr lang="ru-RU" smtClean="0"/>
              <a:t>Синтетические - около 45%</a:t>
            </a:r>
          </a:p>
          <a:p>
            <a:pPr eaLnBrk="1" hangingPunct="1"/>
            <a:r>
              <a:rPr lang="ru-RU" smtClean="0"/>
              <a:t>Растительные – до 33%</a:t>
            </a:r>
          </a:p>
          <a:p>
            <a:pPr eaLnBrk="1" hangingPunct="1"/>
            <a:r>
              <a:rPr lang="ru-RU" smtClean="0"/>
              <a:t>Из грибов и бактерий (антибиотики)– около 3%</a:t>
            </a:r>
          </a:p>
          <a:p>
            <a:pPr eaLnBrk="1" hangingPunct="1"/>
            <a:endParaRPr lang="ru-RU" smtClean="0"/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3890963" cy="3962400"/>
          </a:xfrm>
        </p:spPr>
        <p:txBody>
          <a:bodyPr/>
          <a:lstStyle/>
          <a:p>
            <a:pPr eaLnBrk="1" hangingPunct="1"/>
            <a:r>
              <a:rPr lang="ru-RU" smtClean="0"/>
              <a:t>Животного происхождения (</a:t>
            </a:r>
            <a:r>
              <a:rPr lang="ru-RU" sz="1800" smtClean="0"/>
              <a:t>эндокринные препараты, вакцины, сыворотки)</a:t>
            </a:r>
            <a:r>
              <a:rPr lang="ru-RU" smtClean="0"/>
              <a:t> – около 12%</a:t>
            </a:r>
          </a:p>
          <a:p>
            <a:pPr eaLnBrk="1" hangingPunct="1"/>
            <a:r>
              <a:rPr lang="ru-RU" smtClean="0"/>
              <a:t>Неорганическкие соединения – около 9%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34337" cy="1524000"/>
          </a:xfrm>
        </p:spPr>
        <p:txBody>
          <a:bodyPr/>
          <a:lstStyle/>
          <a:p>
            <a:pPr eaLnBrk="1" hangingPunct="1"/>
            <a:r>
              <a:rPr lang="ru-RU" sz="3800" smtClean="0"/>
              <a:t>Доля препаратов растительного происхождения по группам действия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47838"/>
            <a:ext cx="7924800" cy="4271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Сердечные – 80%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Седативные, слабительные, отхаркивающие – 73 %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тонизирующие, маточные – 80 %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кровоостанавливающие – 60 %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желудочно-кишечные и желчегонные – 74%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и ряд др. групп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Растения, внесенные в Государственную фармакопею и ГОСТы, называются </a:t>
            </a:r>
            <a:r>
              <a:rPr lang="ru-RU" b="1" smtClean="0">
                <a:solidFill>
                  <a:srgbClr val="FF0000"/>
                </a:solidFill>
              </a:rPr>
              <a:t>официнальными</a:t>
            </a:r>
            <a:r>
              <a:rPr lang="ru-RU" b="1" smtClean="0"/>
              <a:t> </a:t>
            </a:r>
            <a:r>
              <a:rPr lang="ru-RU" smtClean="0"/>
              <a:t>(от лат. </a:t>
            </a:r>
            <a:r>
              <a:rPr lang="en-US" i="1" smtClean="0"/>
              <a:t>officina</a:t>
            </a:r>
            <a:r>
              <a:rPr lang="en-US" smtClean="0"/>
              <a:t> – </a:t>
            </a:r>
            <a:r>
              <a:rPr lang="ru-RU" smtClean="0"/>
              <a:t>аптека</a:t>
            </a:r>
            <a:r>
              <a:rPr lang="en-US" smtClean="0"/>
              <a:t>)</a:t>
            </a:r>
            <a:r>
              <a:rPr lang="ru-RU" smtClean="0"/>
              <a:t>. Их около 250 видов.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Всего известно около 21 тыс. видов лекарственных растений, применяемых в народной медицине разных стран.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100" smtClean="0"/>
              <a:t>Современная </a:t>
            </a:r>
            <a:r>
              <a:rPr lang="ru-RU" sz="2100" b="1" smtClean="0"/>
              <a:t>стратегия использования </a:t>
            </a:r>
            <a:r>
              <a:rPr lang="ru-RU" sz="2100" smtClean="0"/>
              <a:t>растительных препаратов основана на принципе этапности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Начало заболевания: </a:t>
            </a:r>
            <a:r>
              <a:rPr lang="ru-RU" sz="2000" smtClean="0"/>
              <a:t>растительные препараты могут предотвратить дальнейшее развитие болезни или  смягчить ее проявление. </a:t>
            </a: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Разгар заболевания: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сильнодействующие синтетические препараты – основные, растительные – </a:t>
            </a:r>
            <a:r>
              <a:rPr lang="ru-RU" sz="2000" u="sng" smtClean="0"/>
              <a:t>дополнительные.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Выздоровление: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растительные препараты могут применяться </a:t>
            </a:r>
            <a:r>
              <a:rPr lang="ru-RU" sz="2000" u="sng" smtClean="0"/>
              <a:t>наряду</a:t>
            </a:r>
            <a:r>
              <a:rPr lang="ru-RU" sz="2000" smtClean="0"/>
              <a:t> с синтетическими, основными, постепенно вытесняя их.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 Противорецидивное, реабилитирующее лечение: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 к</a:t>
            </a:r>
            <a:r>
              <a:rPr lang="ru-RU" sz="2000" smtClean="0"/>
              <a:t>омплексные растительные препараты играют </a:t>
            </a:r>
            <a:r>
              <a:rPr lang="ru-RU" sz="2000" u="sng" smtClean="0"/>
              <a:t>ведущую роль.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9C3F2A-1984-4B43-823A-652DE439B563}"/>
</file>

<file path=customXml/itemProps2.xml><?xml version="1.0" encoding="utf-8"?>
<ds:datastoreItem xmlns:ds="http://schemas.openxmlformats.org/officeDocument/2006/customXml" ds:itemID="{8C371D25-289A-4DCA-919B-F52DC12B6193}"/>
</file>

<file path=customXml/itemProps3.xml><?xml version="1.0" encoding="utf-8"?>
<ds:datastoreItem xmlns:ds="http://schemas.openxmlformats.org/officeDocument/2006/customXml" ds:itemID="{51F1F1C0-FC69-4E8C-937F-00CB8C2611FF}"/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1125</TotalTime>
  <Words>1712</Words>
  <Application>Microsoft Office PowerPoint</Application>
  <PresentationFormat>Экран (4:3)</PresentationFormat>
  <Paragraphs>149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Wingdings</vt:lpstr>
      <vt:lpstr>Calibri</vt:lpstr>
      <vt:lpstr>Times New Roman</vt:lpstr>
      <vt:lpstr>Arial Black</vt:lpstr>
      <vt:lpstr>Скругленный</vt:lpstr>
      <vt:lpstr>Фармакогнозия</vt:lpstr>
      <vt:lpstr>Слайд 2</vt:lpstr>
      <vt:lpstr>Слайд 3</vt:lpstr>
      <vt:lpstr>Слайд 4</vt:lpstr>
      <vt:lpstr>Что такое фармакогнозия?</vt:lpstr>
      <vt:lpstr>Доля препаратов разного происхождения в каталогах лекарственных средств</vt:lpstr>
      <vt:lpstr>Доля препаратов растительного происхождения по группам действия</vt:lpstr>
      <vt:lpstr>Слайд 8</vt:lpstr>
      <vt:lpstr>Современная стратегия использования растительных препаратов основана на принципе этапности</vt:lpstr>
      <vt:lpstr>Область фармакогнозии </vt:lpstr>
      <vt:lpstr>Слайд 11</vt:lpstr>
      <vt:lpstr>Задачи фармакогнозии </vt:lpstr>
      <vt:lpstr>Краткая история фармакогностических исследований.   Развитие европейской фармакогнозии</vt:lpstr>
      <vt:lpstr>Египет</vt:lpstr>
      <vt:lpstr>Древняя Греция: бог, ведавший лекарствами и лекарственными травами – Асклепий (Эскулап)</vt:lpstr>
      <vt:lpstr>Гиппократ 4-5 в. до н.э     Теофраст  3-4 в. до н.э.  «отец» европейской медицины   «отец» ботаники</vt:lpstr>
      <vt:lpstr>Диоскорид, I в.н.э.    Materia medica  «отец»  европейской фармакогнозии</vt:lpstr>
      <vt:lpstr>Римская империя</vt:lpstr>
      <vt:lpstr>Клавдий Гален (131-201 г.г.) </vt:lpstr>
      <vt:lpstr>Арабские страны  Абу Али Ибн Сина, или Авиценна </vt:lpstr>
      <vt:lpstr>Абу Райхан Беруни  973-1048 г.г., Х-ХIв.). </vt:lpstr>
      <vt:lpstr>Слайд 22</vt:lpstr>
      <vt:lpstr>Франция    Парацельс  15-16 вв.     (1493-1541)</vt:lpstr>
      <vt:lpstr>Швеция   К. Шееле. 18 в.</vt:lpstr>
      <vt:lpstr>Слайд 25</vt:lpstr>
      <vt:lpstr>Александр Чирх (1856 — 1939)   профессор фармакогнозии в Берне, Швейцария </vt:lpstr>
      <vt:lpstr>Тихомиров Владимир Андреевич  профессор Московского университета (1841 - 1915)</vt:lpstr>
      <vt:lpstr>Слайд 28</vt:lpstr>
      <vt:lpstr>Индийская медицина Чарака (I в. до н.э.), Сушрута, Вагбата (VII-VIII в. н.э.) ,    Аюр-Веды  1000 видов растений</vt:lpstr>
      <vt:lpstr>Китайская медицина</vt:lpstr>
      <vt:lpstr>Применение лекарственных растений на Руси</vt:lpstr>
      <vt:lpstr>Слайд 32</vt:lpstr>
      <vt:lpstr>Создание Академии наук России (1724 г.)</vt:lpstr>
      <vt:lpstr>Слайд 34</vt:lpstr>
      <vt:lpstr>Советский период</vt:lpstr>
      <vt:lpstr>Слайд 36</vt:lpstr>
      <vt:lpstr>История изучения ЛР  в Беларуси</vt:lpstr>
      <vt:lpstr>Ж.Э. Жилибер, 18 век, Гродно</vt:lpstr>
      <vt:lpstr>Культивирование ЛР</vt:lpstr>
      <vt:lpstr>Слайд 40</vt:lpstr>
      <vt:lpstr>Слайд 41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Фармакогнозия</dc:title>
  <dc:creator>Valya</dc:creator>
  <cp:lastModifiedBy>Admin</cp:lastModifiedBy>
  <cp:revision>86</cp:revision>
  <cp:lastPrinted>1601-01-01T00:00:00Z</cp:lastPrinted>
  <dcterms:created xsi:type="dcterms:W3CDTF">2005-01-29T20:11:53Z</dcterms:created>
  <dcterms:modified xsi:type="dcterms:W3CDTF">2016-01-15T18:57:45Z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ContentTypeId">
    <vt:lpwstr>0x010100E6408AB3F7DE0343898DF6E857A4D6B1</vt:lpwstr>
  </property>
</Properties>
</file>